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63" r:id="rId3"/>
    <p:sldId id="284" r:id="rId4"/>
    <p:sldId id="511" r:id="rId5"/>
    <p:sldId id="307" r:id="rId6"/>
    <p:sldId id="308" r:id="rId7"/>
    <p:sldId id="512" r:id="rId8"/>
    <p:sldId id="288" r:id="rId9"/>
    <p:sldId id="513" r:id="rId10"/>
    <p:sldId id="296" r:id="rId11"/>
    <p:sldId id="316" r:id="rId12"/>
    <p:sldId id="577" r:id="rId13"/>
    <p:sldId id="578" r:id="rId14"/>
    <p:sldId id="514" r:id="rId15"/>
    <p:sldId id="366" r:id="rId16"/>
    <p:sldId id="465" r:id="rId17"/>
    <p:sldId id="466" r:id="rId18"/>
    <p:sldId id="424" r:id="rId19"/>
    <p:sldId id="425" r:id="rId20"/>
    <p:sldId id="548" r:id="rId21"/>
    <p:sldId id="549" r:id="rId22"/>
    <p:sldId id="550" r:id="rId23"/>
    <p:sldId id="551" r:id="rId24"/>
    <p:sldId id="552" r:id="rId25"/>
    <p:sldId id="553" r:id="rId26"/>
    <p:sldId id="467" r:id="rId27"/>
    <p:sldId id="468" r:id="rId28"/>
    <p:sldId id="470" r:id="rId29"/>
    <p:sldId id="469" r:id="rId30"/>
    <p:sldId id="471" r:id="rId31"/>
    <p:sldId id="472" r:id="rId32"/>
    <p:sldId id="473" r:id="rId33"/>
    <p:sldId id="474" r:id="rId34"/>
    <p:sldId id="369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4" r:id="rId44"/>
    <p:sldId id="516" r:id="rId45"/>
    <p:sldId id="518" r:id="rId46"/>
    <p:sldId id="519" r:id="rId47"/>
    <p:sldId id="520" r:id="rId48"/>
    <p:sldId id="517" r:id="rId49"/>
    <p:sldId id="554" r:id="rId50"/>
    <p:sldId id="524" r:id="rId51"/>
    <p:sldId id="555" r:id="rId52"/>
    <p:sldId id="525" r:id="rId53"/>
    <p:sldId id="556" r:id="rId54"/>
    <p:sldId id="557" r:id="rId55"/>
    <p:sldId id="558" r:id="rId56"/>
    <p:sldId id="559" r:id="rId57"/>
    <p:sldId id="560" r:id="rId58"/>
    <p:sldId id="561" r:id="rId59"/>
    <p:sldId id="563" r:id="rId60"/>
    <p:sldId id="562" r:id="rId61"/>
    <p:sldId id="564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572" r:id="rId70"/>
    <p:sldId id="573" r:id="rId71"/>
    <p:sldId id="574" r:id="rId72"/>
    <p:sldId id="575" r:id="rId73"/>
    <p:sldId id="576" r:id="rId74"/>
    <p:sldId id="515" r:id="rId75"/>
    <p:sldId id="362" r:id="rId76"/>
    <p:sldId id="297" r:id="rId7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Tahoma" panose="020B0604030504040204" pitchFamily="34" charset="0"/>
      <p:regular r:id="rId84"/>
      <p:bold r:id="rId85"/>
    </p:embeddedFont>
    <p:embeddedFont>
      <p:font typeface="TH Sarabun New" panose="020B0500040200020003" pitchFamily="34" charset="-34"/>
      <p:regular r:id="rId86"/>
      <p:bold r:id="rId87"/>
      <p:italic r:id="rId88"/>
      <p:boldItalic r:id="rId89"/>
    </p:embeddedFont>
    <p:embeddedFont>
      <p:font typeface="TH SarabunPSK" panose="020B0500040200020003" pitchFamily="34" charset="-34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511"/>
            <p14:sldId id="307"/>
            <p14:sldId id="308"/>
            <p14:sldId id="512"/>
            <p14:sldId id="288"/>
            <p14:sldId id="513"/>
            <p14:sldId id="296"/>
            <p14:sldId id="316"/>
            <p14:sldId id="577"/>
            <p14:sldId id="578"/>
            <p14:sldId id="514"/>
            <p14:sldId id="366"/>
            <p14:sldId id="465"/>
            <p14:sldId id="466"/>
            <p14:sldId id="424"/>
            <p14:sldId id="425"/>
            <p14:sldId id="548"/>
            <p14:sldId id="549"/>
            <p14:sldId id="550"/>
            <p14:sldId id="551"/>
            <p14:sldId id="552"/>
            <p14:sldId id="553"/>
            <p14:sldId id="467"/>
            <p14:sldId id="468"/>
            <p14:sldId id="470"/>
            <p14:sldId id="469"/>
            <p14:sldId id="471"/>
            <p14:sldId id="472"/>
            <p14:sldId id="473"/>
            <p14:sldId id="474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516"/>
            <p14:sldId id="518"/>
            <p14:sldId id="519"/>
            <p14:sldId id="520"/>
            <p14:sldId id="517"/>
            <p14:sldId id="554"/>
            <p14:sldId id="524"/>
            <p14:sldId id="555"/>
            <p14:sldId id="525"/>
            <p14:sldId id="556"/>
            <p14:sldId id="557"/>
            <p14:sldId id="558"/>
            <p14:sldId id="559"/>
            <p14:sldId id="560"/>
            <p14:sldId id="561"/>
            <p14:sldId id="563"/>
            <p14:sldId id="562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15"/>
            <p14:sldId id="36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0" autoAdjust="0"/>
    <p:restoredTop sz="99420" autoAdjust="0"/>
  </p:normalViewPr>
  <p:slideViewPr>
    <p:cSldViewPr>
      <p:cViewPr varScale="1">
        <p:scale>
          <a:sx n="113" d="100"/>
          <a:sy n="113" d="100"/>
        </p:scale>
        <p:origin x="499" y="67"/>
      </p:cViewPr>
      <p:guideLst>
        <p:guide orient="horz" pos="21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  <a:t>01-Mar-21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  <a:t>01-Mar-21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  <a:t>01-Mar-21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  <a:t>01-Mar-21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  <a:t>01-Mar-21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  <a:t>01-Mar-21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  <a:t>01-Mar-21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  <a:t>01-Mar-21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01-Mar-21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5181600"/>
            <a:ext cx="914399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71600" y="914400"/>
            <a:ext cx="6324600" cy="4343400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38600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3785650" cy="1513840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209800" y="6324600"/>
            <a:ext cx="62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https://www.babypips.com/learn/forex/what-is-currency-correlation</a:t>
            </a: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457200" y="45720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Positive correlation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และข้อมูลเคลื่อนไหวไปในทิศทางเดียวกัน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Negative correlation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และข้อมูลเคลื่อนไหวไปในทิศตรงกันข้ามกัน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Weak correlation </a:t>
            </a:r>
            <a:r>
              <a:rPr lang="th-TH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ความสัมพันธ์กันต่ำ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หาความสัมพันธ์กันแทบจะไม่ได้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Correlation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ก็จะมีค่าเข้าใกล้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4800" y="9144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 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คือค่าอะไร?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endParaRPr lang="en-US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“Correlation” 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</a:p>
        </p:txBody>
      </p:sp>
      <p:sp>
        <p:nvSpPr>
          <p:cNvPr id="13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38600"/>
            <a:ext cx="9144000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US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209800" y="6324600"/>
            <a:ext cx="62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https://www.babypips.com/learn/forex/what-is-currency-correlation</a:t>
            </a: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457200" y="45720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Positive correlation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และข้อมูลเคลื่อนไหวไปในทิศทางเดียวกัน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Negative correlation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และข้อมูลเคลื่อนไหวไปในทิศตรงกันข้ามกัน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Weak correlation </a:t>
            </a:r>
            <a:r>
              <a:rPr lang="th-TH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ความสัมพันธ์กันต่ำ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หาความสัมพันธ์กันแทบจะไม่ได้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Correlation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ก็จะมีค่าเข้าใกล้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4800" y="9144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 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มีผลยังไง?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endParaRPr lang="en-US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“Correlation” 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</a:p>
        </p:txBody>
      </p:sp>
      <p:sp>
        <p:nvSpPr>
          <p:cNvPr id="13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161FAAB-171C-42F1-99B6-9252DB96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79" y="2614439"/>
            <a:ext cx="7258442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38600"/>
            <a:ext cx="9144000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US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209800" y="6324600"/>
            <a:ext cx="62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https://www.myfxbook.com/get-widget/25/market_widgets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457200" y="45720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Positive correlation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และข้อมูลเคลื่อนไหวไปในทิศทางเดียวกัน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Negative correlation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และข้อมูลเคลื่อนไหวไปในทิศตรงกันข้ามกัน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Weak correlation </a:t>
            </a:r>
            <a:r>
              <a:rPr lang="th-TH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ความสัมพันธ์กันต่ำ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หาความสัมพันธ์กันแทบจะไม่ได้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Correlation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ก็จะมีค่าเข้าใกล้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4800" y="9144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 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คือค่าอะไร?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endParaRPr lang="en-US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“Correlation” 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</a:p>
        </p:txBody>
      </p:sp>
      <p:sp>
        <p:nvSpPr>
          <p:cNvPr id="13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161FAAB-171C-42F1-99B6-9252DB96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79" y="2614439"/>
            <a:ext cx="7258442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7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991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4D43338-B6DB-450C-AEEA-C30ECC79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13" y="609600"/>
            <a:ext cx="1650574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3503B86-7612-47C7-9FED-55B92BC8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58" y="242977"/>
            <a:ext cx="2133600" cy="63720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0AB2B6B-64E8-46DD-9D8B-02D952AC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0" y="1291590"/>
            <a:ext cx="244602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3A8052C-AE8E-4716-8327-80A68C1D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11366"/>
            <a:ext cx="3216878" cy="62352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A1AFC79-5DD9-4EA4-83CE-4E73C0E6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6059"/>
            <a:ext cx="3017876" cy="6285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0" y="91440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40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7084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ชัยมงคล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58523206022-8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แสนหลวง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0" y="4907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คณะวิศวกรรมศาสตร์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9B78401-60AA-4CD0-9543-235150EF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2" y="419100"/>
            <a:ext cx="356541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AA843C-7C79-4BAC-8C48-410AD52F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47700"/>
            <a:ext cx="303045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3D7207-A4E3-45F8-91DD-69998EB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52" y="609600"/>
            <a:ext cx="203189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B9082A2-0144-46C6-B172-127F3511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98" y="685800"/>
            <a:ext cx="220240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0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245B9F0-1979-4E0C-8CF7-C3B768E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2" y="491671"/>
            <a:ext cx="2711856" cy="62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8E9706-C064-479A-9B35-5A2319D8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249728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Main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47800"/>
            <a:ext cx="5486400" cy="5084121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correlat();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14805"/>
            <a:ext cx="7338336" cy="4557395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CloseOrder();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447800"/>
            <a:ext cx="3200400" cy="5106622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BUY ();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87500"/>
            <a:ext cx="5633720" cy="496570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600200" y="1640145"/>
            <a:ext cx="601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การออกแบบและพัฒนาโมบายเว็บแอปพลิ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732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SELL 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02894"/>
            <a:ext cx="5638800" cy="5035066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586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CloseOder();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463638" cy="49530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LineNotify 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81200"/>
            <a:ext cx="8629650" cy="236728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Call_LineNotify();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645400" cy="280943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4419600"/>
            <a:ext cx="2284348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19600"/>
            <a:ext cx="2183130" cy="1670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419600"/>
            <a:ext cx="2284730" cy="1688899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วิธีใช้งาน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87617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เปิดบัญชีเทรดกับโบรกเกอร์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https://www.exness.com/th/standard_accounts#mt5</a:t>
            </a:r>
          </a:p>
        </p:txBody>
      </p:sp>
      <p:pic>
        <p:nvPicPr>
          <p:cNvPr id="10" name="รูปภาพ 3"/>
          <p:cNvPicPr>
            <a:picLocks noGrp="1" noChangeAspect="1"/>
          </p:cNvPicPr>
          <p:nvPr>
            <p:ph idx="1"/>
          </p:nvPr>
        </p:nvPicPr>
        <p:blipFill>
          <a:blip r:embed="rId2"/>
          <a:srcRect r="15841" b="2881"/>
          <a:stretch>
            <a:fillRect/>
          </a:stretch>
        </p:blipFill>
        <p:spPr>
          <a:xfrm>
            <a:off x="1393182" y="2209800"/>
            <a:ext cx="6226818" cy="39624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90600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2.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เปิดใช้บริการ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https://notify-bot.line.me/my/</a:t>
            </a: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6242509" cy="2286000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62200" y="3962400"/>
            <a:ext cx="6248400" cy="2227515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</a:p>
        </p:txBody>
      </p:sp>
      <p:pic>
        <p:nvPicPr>
          <p:cNvPr id="5" name="รูปภาพ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" t="4400" r="2838" b="6745"/>
          <a:stretch/>
        </p:blipFill>
        <p:spPr>
          <a:xfrm>
            <a:off x="1665498" y="1524000"/>
            <a:ext cx="5878302" cy="324333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413394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4.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เมื่อ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Login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สำเร็จ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จะขึ้น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successful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Toolbox &gt; Journal</a:t>
            </a:r>
          </a:p>
        </p:txBody>
      </p:sp>
      <p:pic>
        <p:nvPicPr>
          <p:cNvPr id="5" name="รูปภาพ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48"/>
          <a:stretch>
            <a:fillRect/>
          </a:stretch>
        </p:blipFill>
        <p:spPr bwMode="auto">
          <a:xfrm>
            <a:off x="152400" y="1676400"/>
            <a:ext cx="8839200" cy="2149177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5.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ทำการเพิ่ม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Chart EURUSD Timeframes H4</a:t>
            </a:r>
          </a:p>
        </p:txBody>
      </p:sp>
      <p:pic>
        <p:nvPicPr>
          <p:cNvPr id="5" name="รูปภาพ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510867" cy="396240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6.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Common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ติ้กถูกทั้งหมด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8" t="2186" r="2964" b="2197"/>
          <a:stretch>
            <a:fillRect/>
          </a:stretch>
        </p:blipFill>
        <p:spPr bwMode="auto">
          <a:xfrm>
            <a:off x="1239449" y="1524000"/>
            <a:ext cx="6685351" cy="3886200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231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7.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Inputs </a:t>
            </a:r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C442DD2-F3CE-43DD-9941-E30132ED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0871"/>
            <a:ext cx="6124404" cy="41481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8.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การอนุญาต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API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ที่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Menu &gt; Tools &gt; Options </a:t>
            </a:r>
          </a:p>
        </p:txBody>
      </p:sp>
      <p:pic>
        <p:nvPicPr>
          <p:cNvPr id="11" name="รูปภาพ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1"/>
            <a:ext cx="8168501" cy="2971799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9.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Allow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WebRequest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URL : https://notify-api.line.me/api/notify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จากนั้นกด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ok</a:t>
            </a:r>
          </a:p>
        </p:txBody>
      </p:sp>
      <p:pic>
        <p:nvPicPr>
          <p:cNvPr id="12" name="รูปภาพ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00200"/>
            <a:ext cx="6019800" cy="4043213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10.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คลิ๊ก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ตรงช่อง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Auto Trading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ให้ขึ้นเป็นสีเขียน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เพื่อเปิดทำกานเทรดแบบอัตโนมัติ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524000"/>
            <a:ext cx="6705600" cy="1874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19201" y="5988050"/>
            <a:ext cx="6629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Enable</a:t>
            </a:r>
          </a:p>
        </p:txBody>
      </p:sp>
      <p:pic>
        <p:nvPicPr>
          <p:cNvPr id="15" name="รูปภาพ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886200"/>
            <a:ext cx="6705600" cy="2057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43000" y="3500755"/>
            <a:ext cx="67056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Disabled</a:t>
            </a:r>
          </a:p>
        </p:txBody>
      </p:sp>
      <p:sp>
        <p:nvSpPr>
          <p:cNvPr id="11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การออกแบบการทดลอง</a:t>
            </a: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706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ัวแทนเนื้อหา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692981"/>
              </p:ext>
            </p:extLst>
          </p:nvPr>
        </p:nvGraphicFramePr>
        <p:xfrm>
          <a:off x="1905000" y="685800"/>
          <a:ext cx="5197475" cy="536048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454152628"/>
                    </a:ext>
                  </a:extLst>
                </a:gridCol>
                <a:gridCol w="2823210">
                  <a:extLst>
                    <a:ext uri="{9D8B030D-6E8A-4147-A177-3AD203B41FA5}">
                      <a16:colId xmlns:a16="http://schemas.microsoft.com/office/drawing/2014/main" val="117258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96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361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900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64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87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2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56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77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988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971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59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556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อิน</a:t>
                      </a:r>
                      <a:r>
                        <a:rPr lang="th-TH" sz="20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ดิเคเต</a:t>
                      </a: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อร์ที่ใช้หาค่าเฉลี่ยในช่วงเวลาที่เรากำหนด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988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 Line Notify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เปิด / ปิด การใช้งานการแจ้งเตือนผ่านไลน์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88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Token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โทเคนของไลน์ที่ได้จากการ 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Generate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9798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URL API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567285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905000" y="62484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อธิบายตัวแปรส่งให้ตัวโปรแกรมทำการปะมวลผลตามตัวแปรที่ได้ระบุ</a:t>
            </a:r>
            <a:endParaRPr lang="en-US" sz="2000" b="1" dirty="0"/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726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304800" y="8382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1</a:t>
            </a:r>
            <a:r>
              <a:rPr lang="th-TH" sz="2400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a typeface="Calibri" panose="020F0502020204030204" pitchFamily="34" charset="0"/>
                <a:cs typeface="TH SarabunPSK" panose="020B0500040200020003" pitchFamily="34" charset="-34"/>
              </a:rPr>
              <a:t>ออกแบบการทดลองเพื่อหาผลลัพธ์ระบบซื้อขายอัตโนมัติหลายสกุลเงินโดยมีการทดสอบดังทั้งหมด 10 ครั้ง</a:t>
            </a:r>
            <a:endParaRPr lang="en-US" sz="2400" dirty="0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22952"/>
              </p:ext>
            </p:extLst>
          </p:nvPr>
        </p:nvGraphicFramePr>
        <p:xfrm>
          <a:off x="1981200" y="1828800"/>
          <a:ext cx="5114925" cy="377882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68375">
                  <a:extLst>
                    <a:ext uri="{9D8B030D-6E8A-4147-A177-3AD203B41FA5}">
                      <a16:colId xmlns:a16="http://schemas.microsoft.com/office/drawing/2014/main" val="105511025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7221931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707585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4095043042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41473653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การทดสอบที่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195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29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159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630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78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55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2038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9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44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376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384550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1981200" y="5867400"/>
            <a:ext cx="509977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ตารางออกแบบผลลัพธ์โดยกำหนดจุด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Take Profit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Stop Loss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357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304800" y="838200"/>
            <a:ext cx="8839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ทดสอบเพื่อหาผลลัพธ์ระบบซื้อขายอัตโนมัติหลายสกุลเงินตามที่ได้ออกแบบไว้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โดยใช้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Broker : Exness.com</a:t>
            </a:r>
          </a:p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Currency : USD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Initial Deposit : 1000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Leverage 1:2000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positive correlation : 0.5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negative correlation : -0.5</a:t>
            </a:r>
          </a:p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04800" y="4122003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การทดสอบหาค่า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Moving Average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ที่ดีที่สุดของระบบซื้อขายอัตโนมัติหลายสกุลเงินโดยมีการทดสอบ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MA5 , MA15 , MA20 , MA 25</a:t>
            </a:r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9897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ผลการทดลอง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769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2462A4-A74E-4508-BAFD-15D9ACA8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ผลการทดลอง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7F60569-C66F-486D-A1E9-892643E1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49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D44B42C-7830-42F3-9066-1B81D3DCB936}"/>
              </a:ext>
            </a:extLst>
          </p:cNvPr>
          <p:cNvSpPr txBox="1"/>
          <p:nvPr/>
        </p:nvSpPr>
        <p:spPr>
          <a:xfrm>
            <a:off x="447675" y="1417638"/>
            <a:ext cx="8534400" cy="274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ดำเนินการทดลองเพื่อหาผลลัพธ์ระบบซื้อขายอัตโนมัติหลายสกุลเงินโดยใช้โปรแกรม </a:t>
            </a:r>
            <a:r>
              <a:rPr lang="en-US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MetaTrader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Optimization Results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เพื่อหาค่า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Factor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เปอร์เช็นต์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ที่เหมาะสมที่สุดเพื่อนำไปทดสอบในขั้นตอนต่อไปโดยกำหนดค่าที่ใช้ในการทดสอบดังนี้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Date : 01/05/2020 – 01/11/2020 (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เป็นจำนวน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6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เดือน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Time frame : H4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Deposit : 1000 USD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Leverage : 1:2000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Optimization : Fast genetic based algorithm / Profit Factor max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1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381000" y="4648200"/>
            <a:ext cx="3977640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72000" y="4648200"/>
            <a:ext cx="42672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 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นักลงทุนต้องใช้เวลาเฝ้าหน้าจอ </a:t>
            </a:r>
            <a:endParaRPr lang="en-US" sz="2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ในการเทรด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304800" y="152400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6457" r="16561" b="7442"/>
          <a:stretch>
            <a:fillRect/>
          </a:stretch>
        </p:blipFill>
        <p:spPr>
          <a:xfrm>
            <a:off x="4572000" y="1524000"/>
            <a:ext cx="4258310" cy="2804160"/>
          </a:xfrm>
          <a:prstGeom prst="rect">
            <a:avLst/>
          </a:prstGeom>
        </p:spPr>
      </p:pic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447800" y="1066800"/>
            <a:ext cx="67055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ตารางที่ </a:t>
            </a:r>
            <a:r>
              <a:rPr lang="en-US" sz="1800" b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ออกแบบผลลัพธ์</a:t>
            </a:r>
            <a:r>
              <a:rPr lang="th-T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เพื่อหาค่า 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เปอร์เช็นต์การ 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2D340072-A219-45A7-8D6C-3D4924893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09124"/>
              </p:ext>
            </p:extLst>
          </p:nvPr>
        </p:nvGraphicFramePr>
        <p:xfrm>
          <a:off x="1938020" y="2609691"/>
          <a:ext cx="5267960" cy="2753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2515">
                  <a:extLst>
                    <a:ext uri="{9D8B030D-6E8A-4147-A177-3AD203B41FA5}">
                      <a16:colId xmlns:a16="http://schemas.microsoft.com/office/drawing/2014/main" val="4150659647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803509259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245353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3299281254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129301550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542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EURUSD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095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GBPUSD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2612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USDCHF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95068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1056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0893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762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STD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7181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6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TP_Target(USD)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71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268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511300" y="760565"/>
            <a:ext cx="67055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แสดง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อันดับผลการทดสอบที่เหมาะสมที่สุด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5D14359B-C982-41F9-A61D-FCF376435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620190"/>
              </p:ext>
            </p:extLst>
          </p:nvPr>
        </p:nvGraphicFramePr>
        <p:xfrm>
          <a:off x="1447800" y="1247914"/>
          <a:ext cx="6172200" cy="4447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143">
                  <a:extLst>
                    <a:ext uri="{9D8B030D-6E8A-4147-A177-3AD203B41FA5}">
                      <a16:colId xmlns:a16="http://schemas.microsoft.com/office/drawing/2014/main" val="1003078489"/>
                    </a:ext>
                  </a:extLst>
                </a:gridCol>
                <a:gridCol w="1186159">
                  <a:extLst>
                    <a:ext uri="{9D8B030D-6E8A-4147-A177-3AD203B41FA5}">
                      <a16:colId xmlns:a16="http://schemas.microsoft.com/office/drawing/2014/main" val="3646204952"/>
                    </a:ext>
                  </a:extLst>
                </a:gridCol>
                <a:gridCol w="759977">
                  <a:extLst>
                    <a:ext uri="{9D8B030D-6E8A-4147-A177-3AD203B41FA5}">
                      <a16:colId xmlns:a16="http://schemas.microsoft.com/office/drawing/2014/main" val="2800556726"/>
                    </a:ext>
                  </a:extLst>
                </a:gridCol>
                <a:gridCol w="685468">
                  <a:extLst>
                    <a:ext uri="{9D8B030D-6E8A-4147-A177-3AD203B41FA5}">
                      <a16:colId xmlns:a16="http://schemas.microsoft.com/office/drawing/2014/main" val="1967451154"/>
                    </a:ext>
                  </a:extLst>
                </a:gridCol>
                <a:gridCol w="1242040">
                  <a:extLst>
                    <a:ext uri="{9D8B030D-6E8A-4147-A177-3AD203B41FA5}">
                      <a16:colId xmlns:a16="http://schemas.microsoft.com/office/drawing/2014/main" val="3475035772"/>
                    </a:ext>
                  </a:extLst>
                </a:gridCol>
                <a:gridCol w="1223413">
                  <a:extLst>
                    <a:ext uri="{9D8B030D-6E8A-4147-A177-3AD203B41FA5}">
                      <a16:colId xmlns:a16="http://schemas.microsoft.com/office/drawing/2014/main" val="4251381641"/>
                    </a:ext>
                  </a:extLst>
                </a:gridCol>
              </a:tblGrid>
              <a:tr h="217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BB_Period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TP_Target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Trades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Profit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Profit Factor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Equity DD 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830379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r>
                        <a:rPr lang="th-TH" sz="14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171.56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1.70884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1056181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151.57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1.59833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104637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150.71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1.80602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124205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140.29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1.60035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2471245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136.88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1.89752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190173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131.56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1.54346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8.77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870395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120.78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1.86761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13.23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071521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111.71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1.46299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8.88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2137953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100.79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1.62255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13.34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6475200"/>
                  </a:ext>
                </a:extLst>
              </a:tr>
              <a:tr h="217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97.90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1.52381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14.18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2648872"/>
                  </a:ext>
                </a:extLst>
              </a:tr>
            </a:tbl>
          </a:graphicData>
        </a:graphic>
      </p:graphicFrame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7C80B46-D65D-497F-A2EE-229CA3D253EA}"/>
              </a:ext>
            </a:extLst>
          </p:cNvPr>
          <p:cNvSpPr txBox="1"/>
          <p:nvPr/>
        </p:nvSpPr>
        <p:spPr>
          <a:xfrm>
            <a:off x="520699" y="5915787"/>
            <a:ext cx="769620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จากผลการทดลองผู้จัดทำได้เลือกใช้ค่า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Bollinger Bands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Period 30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Take Profit Target 5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จากตารางที่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เนื่องจากมีจำนวนการ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มากที่สุดทำให้สามารถนำมาวิเคาะ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ห์ผ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ลการทดลองได้อย่างละเอียดมากขึ้น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8958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EC9BBFB3-6455-4234-98E0-00F8A1A4D105}"/>
              </a:ext>
            </a:extLst>
          </p:cNvPr>
          <p:cNvSpPr txBox="1"/>
          <p:nvPr/>
        </p:nvSpPr>
        <p:spPr>
          <a:xfrm>
            <a:off x="762000" y="914400"/>
            <a:ext cx="7772400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ดำเนินการทดสอบเพื่อหาค่า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เปอร์เช็นต์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ที่เหมาะสมดังตารางที่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โดยนำค่าที่เหมาะสมเพื่อใช้ในการทดสอบโดยละเอียดโดยใช้โปรแกรม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Quant Analyzer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 มาวิเคราะห์ข้อมูลเพื่อสรุปผลการทำงานของระบบ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12" name="ตาราง 11">
            <a:extLst>
              <a:ext uri="{FF2B5EF4-FFF2-40B4-BE49-F238E27FC236}">
                <a16:creationId xmlns:a16="http://schemas.microsoft.com/office/drawing/2014/main" id="{345D027D-E5F3-42C9-9AFF-D9E58F5CE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34524"/>
              </p:ext>
            </p:extLst>
          </p:nvPr>
        </p:nvGraphicFramePr>
        <p:xfrm>
          <a:off x="2014220" y="2176684"/>
          <a:ext cx="5267960" cy="25046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1587807374"/>
                    </a:ext>
                  </a:extLst>
                </a:gridCol>
                <a:gridCol w="3410585">
                  <a:extLst>
                    <a:ext uri="{9D8B030D-6E8A-4147-A177-3AD203B41FA5}">
                      <a16:colId xmlns:a16="http://schemas.microsoft.com/office/drawing/2014/main" val="2540956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ตัวแปร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รายละเอียด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201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EURUSD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518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GBPUSD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23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USDCHF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4930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116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141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STD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55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478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TP_Target(USD)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50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149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24CAF4C6-9E17-4CDF-A308-F0F0D4769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58950"/>
            <a:ext cx="5274310" cy="33401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ผลการทดลองด้วยโปรแกรม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Quant Analyzer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4022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54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57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กราฟแสดงค่าสถิติของภาพรวมระบบ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02EFEA-F910-444B-B300-33F555E60E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95555"/>
            <a:ext cx="6294755" cy="2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55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ของออเดอร์ที่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6A6CE089-19DF-4271-A4D3-000A9FFA0F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9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56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4.4</a:t>
            </a:r>
            <a:r>
              <a:rPr lang="th-TH" sz="18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Short/Long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ของคำสั่งที่ใช้กับการ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เทรด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EE5BDCB2-ED5F-4039-824E-92BA453EF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57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4.5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B4AD4B17-068A-4B4F-9804-5C5605B830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1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58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4.6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23A74FDC-DAD4-48F3-84D4-F76BA706AF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972945"/>
            <a:ext cx="5044440" cy="29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0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59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4.7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B8AD2510-D4D2-4C42-A838-EFB5173C28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5" y="2000250"/>
            <a:ext cx="494919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381000" y="4724400"/>
            <a:ext cx="4038600" cy="721995"/>
          </a:xfrm>
        </p:spPr>
        <p:txBody>
          <a:bodyPr>
            <a:no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ไม่รู้จะเริ่มต้นการเทรดอย่างไร</a:t>
            </a: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648200" y="4724400"/>
            <a:ext cx="41148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4 การล้างพอร์ต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4038600" cy="281225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36"/>
          <a:stretch/>
        </p:blipFill>
        <p:spPr>
          <a:xfrm>
            <a:off x="4648200" y="1600200"/>
            <a:ext cx="4114800" cy="2820036"/>
          </a:xfrm>
          <a:prstGeom prst="rect">
            <a:avLst/>
          </a:prstGeom>
        </p:spPr>
      </p:pic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60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4.8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7">
            <a:extLst>
              <a:ext uri="{FF2B5EF4-FFF2-40B4-BE49-F238E27FC236}">
                <a16:creationId xmlns:a16="http://schemas.microsoft.com/office/drawing/2014/main" id="{B25FA530-F4C7-468A-945C-9432ED71D9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4.9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กราฟแสดงค่าสถิติระยะเวลาในการ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8">
            <a:extLst>
              <a:ext uri="{FF2B5EF4-FFF2-40B4-BE49-F238E27FC236}">
                <a16:creationId xmlns:a16="http://schemas.microsoft.com/office/drawing/2014/main" id="{2EB45EB6-98A6-48B1-BDE3-4A60D3CD69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6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4.10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9">
            <a:extLst>
              <a:ext uri="{FF2B5EF4-FFF2-40B4-BE49-F238E27FC236}">
                <a16:creationId xmlns:a16="http://schemas.microsoft.com/office/drawing/2014/main" id="{AF669011-6CA5-4049-95E8-845373E5FE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1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A9D8BEB5-7991-4705-943A-DE70D50E73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6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4.12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1">
            <a:extLst>
              <a:ext uri="{FF2B5EF4-FFF2-40B4-BE49-F238E27FC236}">
                <a16:creationId xmlns:a16="http://schemas.microsoft.com/office/drawing/2014/main" id="{FB74F13A-0E36-4674-81BE-48CAFF0A7E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1995170"/>
            <a:ext cx="4968240" cy="28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62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ต่อปี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7BB10BBD-DE64-4B79-A323-68F76C9127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1959927"/>
            <a:ext cx="5090160" cy="29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4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4.14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3">
            <a:extLst>
              <a:ext uri="{FF2B5EF4-FFF2-40B4-BE49-F238E27FC236}">
                <a16:creationId xmlns:a16="http://schemas.microsoft.com/office/drawing/2014/main" id="{5ADCDE68-A994-4800-8A93-9687140329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7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4.15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4">
            <a:extLst>
              <a:ext uri="{FF2B5EF4-FFF2-40B4-BE49-F238E27FC236}">
                <a16:creationId xmlns:a16="http://schemas.microsoft.com/office/drawing/2014/main" id="{335EB34B-03E3-4E9C-8289-867794BC7E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1971040"/>
            <a:ext cx="5052060" cy="29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7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4.16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5">
            <a:extLst>
              <a:ext uri="{FF2B5EF4-FFF2-40B4-BE49-F238E27FC236}">
                <a16:creationId xmlns:a16="http://schemas.microsoft.com/office/drawing/2014/main" id="{1762B714-7191-4DD4-BF50-35613C6653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981835"/>
            <a:ext cx="5013960" cy="28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92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4.17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9" name="Picture 36">
            <a:extLst>
              <a:ext uri="{FF2B5EF4-FFF2-40B4-BE49-F238E27FC236}">
                <a16:creationId xmlns:a16="http://schemas.microsoft.com/office/drawing/2014/main" id="{2EBBAA10-DF36-43DF-897E-3ED1F37A9F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วัตถุประสงค์ของโครงงาน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5101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4.18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7">
            <a:extLst>
              <a:ext uri="{FF2B5EF4-FFF2-40B4-BE49-F238E27FC236}">
                <a16:creationId xmlns:a16="http://schemas.microsoft.com/office/drawing/2014/main" id="{8479E516-AC46-4C3F-A61D-CEF3C99F1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90" y="1975167"/>
            <a:ext cx="5036820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7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4.19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C037010-32AE-46D3-B2A1-7CA1AA21F8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1971040"/>
            <a:ext cx="5052060" cy="29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59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4.20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39">
            <a:extLst>
              <a:ext uri="{FF2B5EF4-FFF2-40B4-BE49-F238E27FC236}">
                <a16:creationId xmlns:a16="http://schemas.microsoft.com/office/drawing/2014/main" id="{925B0893-D629-4CD6-A031-436D8CE36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40">
            <a:extLst>
              <a:ext uri="{FF2B5EF4-FFF2-40B4-BE49-F238E27FC236}">
                <a16:creationId xmlns:a16="http://schemas.microsoft.com/office/drawing/2014/main" id="{644E4079-6075-4A02-BE91-11B8C0FBE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6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6155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30710"/>
            <a:ext cx="8382000" cy="514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หลังจากทางคณะผู้จัดทำได้ทำการดำเนินโครงงาน และทำการทดสอบประสิทธิภาพการทำงานของโปรแกรมระบบซื้อขายอัตโนมัติหลายสกุลเงินด้วยโปรแกรม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MetaTrader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 ทางคณะผู้จัดทำได้ผลสรุปการทดสอบโครงงานดังนี้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5.1.1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อัตโนมัติการสามารถซื้อตามเงื่อนไขในการเข้าคำสั่งการซื้อขายที่ระบุไว้ได้อย่างถูกต้อง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5.1.2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อัตโนมัติสามารถทำการคำนวณการเปิดขนาดของ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Lot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ของคำสั่งการซื้อขายถัดไปได้เองเพื่อทำการปิดคำสั่งการซื้อขายทั้งหมดให้ไม่มีค่าของกำไรรวมที่ติดลบ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5.1.3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อัตโนมัติการซื้อค่าทดสอบการประเมินจากการทนการขาดทุนหรือเปอร์เซ็นต์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ผ่านการติดตามการทดสอบ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forward test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ผ่านเว็บไซต์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myfxbook.com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น้อยกว่า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50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เปอร์เซ็นต์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ข้อจำกัดและข้อเสนอแนะอื่นๆ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การถือตำแหน่งการซื้อเป็นเวลานานบางนายหน้าที่ให้บริการอาจมีคิดค่าดอกเบี้ย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(Swap)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ซึ่งต้องนำมาคำนึงด้วย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ควรนำโปรแกรมระบบซื้อขายอัตโนมัติหลายสกุลเงินไปทดสอบกับสกุลเงินคู่อื่นๆ เพื่อทดสอบว่าระบบมีประสิทธิภาพตามสภาวะตลาดในคู่เงินอื่นก่อนนำไปใช้งานจริง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ควรนำโปรแกรมระบบซื้อขายอัตโนมัติหลายสกุลเงินไปทดสอบกับค่า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Take Profit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Bollinger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Band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คู่เงินอื่นๆเพื่อที่จะทำให้โปรแกรมระบบซื้อขายอัตโนมัติหลายสกุลเงินปิดกำไรได้มากที่สุด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04408"/>
            <a:ext cx="6934200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1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จบการนำเสนอ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179320"/>
            <a:ext cx="9144000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27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2306</Words>
  <Application>Microsoft Office PowerPoint</Application>
  <PresentationFormat>นำเสนอทางหน้าจอ (4:3)</PresentationFormat>
  <Paragraphs>462</Paragraphs>
  <Slides>76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76</vt:i4>
      </vt:variant>
    </vt:vector>
  </HeadingPairs>
  <TitlesOfParts>
    <vt:vector size="83" baseType="lpstr">
      <vt:lpstr>Times New Roman</vt:lpstr>
      <vt:lpstr>Calibri</vt:lpstr>
      <vt:lpstr>Tahoma</vt:lpstr>
      <vt:lpstr>TH Sarabun New</vt:lpstr>
      <vt:lpstr>TH SarabunPSK</vt:lpstr>
      <vt:lpstr>Arial</vt:lpstr>
      <vt:lpstr>Office Theme</vt:lpstr>
      <vt:lpstr>งานนำเสนอ PowerPoint</vt:lpstr>
      <vt:lpstr>งานนำเสนอ PowerPoint</vt:lpstr>
      <vt:lpstr>รายการนำเสนอ</vt:lpstr>
      <vt:lpstr>ความเป็นมาของปัญหา</vt:lpstr>
      <vt:lpstr>งานนำเสนอ PowerPoint</vt:lpstr>
      <vt:lpstr>รูปที่ 3 ไม่รู้จะเริ่มต้นการเทรดอย่างไร</vt:lpstr>
      <vt:lpstr>วัตถุประสงค์ของโครงงาน</vt:lpstr>
      <vt:lpstr>งานนำเสนอ PowerPoint</vt:lpstr>
      <vt:lpstr>กรอบแนวความคิดของโครงงาน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Code : Main</vt:lpstr>
      <vt:lpstr>Code : correlat();</vt:lpstr>
      <vt:lpstr>Code : CloseOrder();</vt:lpstr>
      <vt:lpstr>Code : BUY ();</vt:lpstr>
      <vt:lpstr>Code : SELL ();</vt:lpstr>
      <vt:lpstr>Code : CloseOder();</vt:lpstr>
      <vt:lpstr>Code : LineNotify ();</vt:lpstr>
      <vt:lpstr>Code : Call_LineNotify();</vt:lpstr>
      <vt:lpstr>วิธีใช้งาน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การออกแบบการทดลอง</vt:lpstr>
      <vt:lpstr>งานนำเสนอ PowerPoint</vt:lpstr>
      <vt:lpstr>งานนำเสนอ PowerPoint</vt:lpstr>
      <vt:lpstr>งานนำเสนอ PowerPoint</vt:lpstr>
      <vt:lpstr>ผลการทดลอง</vt:lpstr>
      <vt:lpstr>ผลการทดลอง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สรุปผลตามขอบเขต</vt:lpstr>
      <vt:lpstr>งานนำเสนอ PowerPoint</vt:lpstr>
      <vt:lpstr>งานนำเสนอ PowerPoint</vt:lpstr>
    </vt:vector>
  </TitlesOfParts>
  <Company>RMUTL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Kittichai Saenluang</cp:lastModifiedBy>
  <cp:revision>602</cp:revision>
  <dcterms:created xsi:type="dcterms:W3CDTF">2014-06-16T04:52:00Z</dcterms:created>
  <dcterms:modified xsi:type="dcterms:W3CDTF">2021-03-02T02:47:14Z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